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574" r:id="rId2"/>
    <p:sldId id="580" r:id="rId3"/>
    <p:sldId id="564" r:id="rId4"/>
    <p:sldId id="575" r:id="rId5"/>
    <p:sldId id="569" r:id="rId6"/>
    <p:sldId id="570" r:id="rId7"/>
    <p:sldId id="571" r:id="rId8"/>
    <p:sldId id="579" r:id="rId9"/>
    <p:sldId id="576" r:id="rId10"/>
    <p:sldId id="577" r:id="rId11"/>
    <p:sldId id="578" r:id="rId12"/>
    <p:sldId id="417" r:id="rId13"/>
    <p:sldId id="509" r:id="rId14"/>
    <p:sldId id="510" r:id="rId15"/>
    <p:sldId id="511" r:id="rId16"/>
    <p:sldId id="512" r:id="rId17"/>
    <p:sldId id="513" r:id="rId18"/>
    <p:sldId id="517" r:id="rId19"/>
    <p:sldId id="404" r:id="rId20"/>
    <p:sldId id="514" r:id="rId21"/>
    <p:sldId id="515" r:id="rId22"/>
    <p:sldId id="516" r:id="rId23"/>
    <p:sldId id="518" r:id="rId24"/>
    <p:sldId id="429" r:id="rId25"/>
    <p:sldId id="581" r:id="rId26"/>
    <p:sldId id="430" r:id="rId27"/>
    <p:sldId id="414" r:id="rId28"/>
    <p:sldId id="583" r:id="rId29"/>
    <p:sldId id="410" r:id="rId30"/>
    <p:sldId id="582" r:id="rId31"/>
    <p:sldId id="408" r:id="rId32"/>
    <p:sldId id="412" r:id="rId33"/>
    <p:sldId id="4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842" y="-612"/>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69C9-1036-4565-B537-F44CDEA6552C}" type="datetimeFigureOut">
              <a:rPr lang="en-US" smtClean="0"/>
              <a:pPr/>
              <a:t>11/20/2009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C0D8B-7DF8-4336-A296-38DE6931CA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1030B-9593-45CE-AA31-4430EF7A5D91}" type="datetimeFigureOut">
              <a:rPr lang="en-US" smtClean="0"/>
              <a:pPr/>
              <a:t>11/20/2009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E548E-32AD-4166-AF27-ACF58AAE0C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1030B-9593-45CE-AA31-4430EF7A5D91}" type="datetimeFigureOut">
              <a:rPr lang="en-US" smtClean="0"/>
              <a:pPr/>
              <a:t>11/20/2009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E548E-32AD-4166-AF27-ACF58AAE0C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pectrum.ieee.org/blog/robotics/robotics-software/automaton/eccerobot-anthropomimetic-humanoid-robot" TargetMode="External"/><Relationship Id="rId1" Type="http://schemas.openxmlformats.org/officeDocument/2006/relationships/slideLayout" Target="../slideLayouts/slideLayout7.xml"/><Relationship Id="rId4" Type="http://schemas.openxmlformats.org/officeDocument/2006/relationships/hyperlink" Target="http://www.engadget.com/tag/robo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nsf.gov/awardsearch/showAward.do?AwardNumber=084458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freep.com/apps/pbcs.dll/gallery?Site=C4&amp;Date=20090423&amp;Category=ENT&amp;ArtNo=904230803&amp;Ref=PH&amp;Params=Itemnr=6"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reep.com/apps/pbcs.dll/gallery?Site=C4&amp;Date=20090423&amp;Category=ENT&amp;ArtNo=904230803&amp;Ref=PH&amp;Params=Itemnr=12"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reep.com/apps/pbcs.dll/gallery?Site=C4&amp;Date=20090423&amp;Category=ENT&amp;ArtNo=904230803&amp;Ref=PH&amp;Params=Itemnr=1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freep.com/apps/pbcs.dll/gallery?Site=C4&amp;Date=20090423&amp;Category=ENT&amp;ArtNo=904230803&amp;Ref=PH&amp;Params=Itemnr=1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freep.com/apps/pbcs.dll/gallery?Site=C4&amp;Date=20090423&amp;Category=ENT&amp;ArtNo=904230803&amp;Ref=PH&amp;Params=Itemnr=17"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uardian.co.uk/music/gallery/2009/feb/15/michael-jackson-auction?picture=343182789"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514600" y="-2209800"/>
            <a:ext cx="10668000" cy="8686800"/>
          </a:xfrm>
          <a:prstGeom prst="irregularSeal1">
            <a:avLst/>
          </a:prstGeom>
          <a:solidFill>
            <a:schemeClr val="tx2">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002060"/>
                </a:solidFill>
                <a:effectLst>
                  <a:outerShdw blurRad="38100" dist="38100" dir="2700000" algn="tl">
                    <a:srgbClr val="000000">
                      <a:alpha val="43137"/>
                    </a:srgbClr>
                  </a:outerShdw>
                </a:effectLst>
              </a:rPr>
              <a:t>Emotional Robot</a:t>
            </a:r>
            <a:endParaRPr lang="en-US" sz="8000" b="1" dirty="0">
              <a:solidFill>
                <a:srgbClr val="002060"/>
              </a:solidFill>
              <a:effectLst>
                <a:outerShdw blurRad="38100" dist="38100" dir="2700000" algn="tl">
                  <a:srgbClr val="000000">
                    <a:alpha val="43137"/>
                  </a:srgbClr>
                </a:outerShdw>
              </a:effectLst>
            </a:endParaRPr>
          </a:p>
        </p:txBody>
      </p:sp>
      <p:pic>
        <p:nvPicPr>
          <p:cNvPr id="3" name="Content Placeholder 6" descr="untitled.bmp"/>
          <p:cNvPicPr>
            <a:picLocks noChangeAspect="1"/>
          </p:cNvPicPr>
          <p:nvPr/>
        </p:nvPicPr>
        <p:blipFill>
          <a:blip r:embed="rId2" cstate="print"/>
          <a:srcRect l="23964" t="38259" r="28757" b="7652"/>
          <a:stretch>
            <a:fillRect/>
          </a:stretch>
        </p:blipFill>
        <p:spPr>
          <a:xfrm>
            <a:off x="5334001" y="1398248"/>
            <a:ext cx="3810000" cy="54597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l="23333" t="16000" r="21333" b="10667"/>
          <a:stretch>
            <a:fillRect/>
          </a:stretch>
        </p:blipFill>
        <p:spPr bwMode="auto">
          <a:xfrm>
            <a:off x="304800" y="-21721"/>
            <a:ext cx="8305800" cy="687972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4038600" cy="3535362"/>
          </a:xfrm>
        </p:spPr>
        <p:txBody>
          <a:bodyPr>
            <a:noAutofit/>
          </a:bodyPr>
          <a:lstStyle/>
          <a:p>
            <a:r>
              <a:rPr lang="en-US" sz="5400" b="1" dirty="0" smtClean="0">
                <a:solidFill>
                  <a:srgbClr val="00B0F0"/>
                </a:solidFill>
                <a:effectLst>
                  <a:outerShdw blurRad="38100" dist="38100" dir="2700000" algn="tl">
                    <a:srgbClr val="000000">
                      <a:alpha val="43137"/>
                    </a:srgbClr>
                  </a:outerShdw>
                </a:effectLst>
              </a:rPr>
              <a:t> Editor of </a:t>
            </a:r>
            <a:r>
              <a:rPr lang="en-US" sz="5400" b="1" dirty="0" err="1" smtClean="0">
                <a:solidFill>
                  <a:srgbClr val="00B0F0"/>
                </a:solidFill>
                <a:effectLst>
                  <a:outerShdw blurRad="38100" dist="38100" dir="2700000" algn="tl">
                    <a:srgbClr val="000000">
                      <a:alpha val="43137"/>
                    </a:srgbClr>
                  </a:outerShdw>
                </a:effectLst>
              </a:rPr>
              <a:t>wwaveforms</a:t>
            </a:r>
            <a:endParaRPr lang="en-US" sz="5400" b="1" dirty="0">
              <a:solidFill>
                <a:srgbClr val="00B0F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print"/>
          <a:srcRect l="30667" t="9600" r="28667" b="13867"/>
          <a:stretch>
            <a:fillRect/>
          </a:stretch>
        </p:blipFill>
        <p:spPr bwMode="auto">
          <a:xfrm>
            <a:off x="0" y="0"/>
            <a:ext cx="5830509"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209800" y="-1219200"/>
            <a:ext cx="12801600" cy="9296400"/>
          </a:xfrm>
          <a:prstGeom prst="irregularSeal1">
            <a:avLst/>
          </a:prstGeom>
          <a:solidFill>
            <a:schemeClr val="tx2">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002060"/>
                </a:solidFill>
                <a:effectLst>
                  <a:outerShdw blurRad="38100" dist="38100" dir="2700000" algn="tl">
                    <a:srgbClr val="000000">
                      <a:alpha val="43137"/>
                    </a:srgbClr>
                  </a:outerShdw>
                </a:effectLst>
              </a:rPr>
              <a:t>Ideas for Future Robot Theatres and “Installations”</a:t>
            </a:r>
            <a:endParaRPr lang="en-US" sz="80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einstein"/>
          <p:cNvPicPr>
            <a:picLocks noChangeAspect="1" noChangeArrowheads="1"/>
          </p:cNvPicPr>
          <p:nvPr/>
        </p:nvPicPr>
        <p:blipFill>
          <a:blip r:embed="rId2" cstate="print"/>
          <a:srcRect/>
          <a:stretch>
            <a:fillRect/>
          </a:stretch>
        </p:blipFill>
        <p:spPr bwMode="auto">
          <a:xfrm>
            <a:off x="0" y="2422478"/>
            <a:ext cx="9144000" cy="4435522"/>
          </a:xfrm>
          <a:prstGeom prst="rect">
            <a:avLst/>
          </a:prstGeom>
          <a:noFill/>
        </p:spPr>
      </p:pic>
      <p:sp>
        <p:nvSpPr>
          <p:cNvPr id="3" name="TextBox 2"/>
          <p:cNvSpPr txBox="1"/>
          <p:nvPr/>
        </p:nvSpPr>
        <p:spPr>
          <a:xfrm>
            <a:off x="685800" y="0"/>
            <a:ext cx="6934200" cy="1323439"/>
          </a:xfrm>
          <a:prstGeom prst="rect">
            <a:avLst/>
          </a:prstGeom>
          <a:noFill/>
        </p:spPr>
        <p:txBody>
          <a:bodyPr wrap="square" rtlCol="0">
            <a:spAutoFit/>
          </a:bodyPr>
          <a:lstStyle/>
          <a:p>
            <a:pPr algn="ctr"/>
            <a:r>
              <a:rPr lang="en-US" sz="8000" b="1" dirty="0" smtClean="0">
                <a:solidFill>
                  <a:srgbClr val="FF0000"/>
                </a:solidFill>
                <a:effectLst>
                  <a:outerShdw blurRad="38100" dist="38100" dir="2700000" algn="tl">
                    <a:srgbClr val="000000">
                      <a:alpha val="43137"/>
                    </a:srgbClr>
                  </a:outerShdw>
                </a:effectLst>
              </a:rPr>
              <a:t>Realistic actors</a:t>
            </a:r>
            <a:endParaRPr lang="en-US" sz="8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http://www.blogcdn.com/www.engadget.com/media/2009/07/einstein-bot-07-14-09.jpg"/>
          <p:cNvPicPr>
            <a:picLocks noChangeAspect="1" noChangeArrowheads="1"/>
          </p:cNvPicPr>
          <p:nvPr/>
        </p:nvPicPr>
        <p:blipFill>
          <a:blip r:embed="rId2" cstate="print"/>
          <a:srcRect/>
          <a:stretch>
            <a:fillRect/>
          </a:stretch>
        </p:blipFill>
        <p:spPr bwMode="auto">
          <a:xfrm>
            <a:off x="0" y="792479"/>
            <a:ext cx="9144000" cy="6065522"/>
          </a:xfrm>
          <a:prstGeom prst="rect">
            <a:avLst/>
          </a:prstGeom>
          <a:noFill/>
        </p:spPr>
      </p:pic>
      <p:sp>
        <p:nvSpPr>
          <p:cNvPr id="3" name="TextBox 2"/>
          <p:cNvSpPr txBox="1"/>
          <p:nvPr/>
        </p:nvSpPr>
        <p:spPr>
          <a:xfrm>
            <a:off x="457200" y="0"/>
            <a:ext cx="8686800" cy="707886"/>
          </a:xfrm>
          <a:prstGeom prst="rect">
            <a:avLst/>
          </a:prstGeom>
          <a:noFill/>
        </p:spPr>
        <p:txBody>
          <a:bodyPr wrap="square" rtlCol="0">
            <a:spAutoFit/>
          </a:bodyPr>
          <a:lstStyle/>
          <a:p>
            <a:pPr algn="ctr"/>
            <a:r>
              <a:rPr lang="en-US" sz="4000" dirty="0" smtClean="0"/>
              <a:t>A need for a better actuator</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http://www.blogcdn.com/www.engadget.com/media/2009/08/eccerobot-in-a-shirt-rm-eng.jpg">
            <a:hlinkClick r:id="rId2"/>
          </p:cNvPr>
          <p:cNvPicPr>
            <a:picLocks noChangeAspect="1" noChangeArrowheads="1"/>
          </p:cNvPicPr>
          <p:nvPr/>
        </p:nvPicPr>
        <p:blipFill>
          <a:blip r:embed="rId3" cstate="print"/>
          <a:srcRect/>
          <a:stretch>
            <a:fillRect/>
          </a:stretch>
        </p:blipFill>
        <p:spPr bwMode="auto">
          <a:xfrm>
            <a:off x="-1" y="2330320"/>
            <a:ext cx="5867401" cy="4527679"/>
          </a:xfrm>
          <a:prstGeom prst="rect">
            <a:avLst/>
          </a:prstGeom>
          <a:noFill/>
        </p:spPr>
      </p:pic>
      <p:sp>
        <p:nvSpPr>
          <p:cNvPr id="3" name="TextBox 2"/>
          <p:cNvSpPr txBox="1"/>
          <p:nvPr/>
        </p:nvSpPr>
        <p:spPr>
          <a:xfrm>
            <a:off x="0" y="914400"/>
            <a:ext cx="9144000" cy="1200329"/>
          </a:xfrm>
          <a:prstGeom prst="rect">
            <a:avLst/>
          </a:prstGeom>
          <a:noFill/>
        </p:spPr>
        <p:txBody>
          <a:bodyPr wrap="square" rtlCol="0">
            <a:spAutoFit/>
          </a:bodyPr>
          <a:lstStyle/>
          <a:p>
            <a:r>
              <a:rPr lang="en-US" dirty="0" smtClean="0"/>
              <a:t>he ECCEROBOT is just such a </a:t>
            </a:r>
            <a:r>
              <a:rPr lang="en-US" dirty="0" smtClean="0">
                <a:hlinkClick r:id="rId4"/>
              </a:rPr>
              <a:t>robot</a:t>
            </a:r>
            <a:r>
              <a:rPr lang="en-US" dirty="0" smtClean="0"/>
              <a:t>, and it's really a sight to behold. Developed by a consortium of European robotics labs, the motivation behind the creation is to more accurately copy human internal structure, using thermoplastic polymer for bones, screwdriver motors and shock cord for muscle, and </a:t>
            </a:r>
            <a:r>
              <a:rPr lang="en-US" dirty="0" err="1" smtClean="0"/>
              <a:t>kiteline</a:t>
            </a:r>
            <a:r>
              <a:rPr lang="en-US" dirty="0" smtClean="0"/>
              <a:t> for tendons. </a:t>
            </a:r>
            <a:endParaRPr lang="en-US" dirty="0"/>
          </a:p>
        </p:txBody>
      </p:sp>
      <p:sp>
        <p:nvSpPr>
          <p:cNvPr id="4" name="TextBox 3"/>
          <p:cNvSpPr txBox="1"/>
          <p:nvPr/>
        </p:nvSpPr>
        <p:spPr>
          <a:xfrm>
            <a:off x="6096000" y="3200400"/>
            <a:ext cx="3048000" cy="2862322"/>
          </a:xfrm>
          <a:prstGeom prst="rect">
            <a:avLst/>
          </a:prstGeom>
          <a:noFill/>
        </p:spPr>
        <p:txBody>
          <a:bodyPr wrap="square" rtlCol="0">
            <a:spAutoFit/>
          </a:bodyPr>
          <a:lstStyle/>
          <a:p>
            <a:r>
              <a:rPr lang="en-US" dirty="0" smtClean="0"/>
              <a:t>The results are impressive, if not a bit creepy. According to IEEE Spectrum, scientists hope in the future to use ECCEROBOT's human-like form to "explore human-like cognitive features," which may or may not include starring opposite Christian Bale in science fiction films. </a:t>
            </a:r>
            <a:endParaRPr lang="en-US" dirty="0"/>
          </a:p>
        </p:txBody>
      </p:sp>
      <p:sp>
        <p:nvSpPr>
          <p:cNvPr id="5" name="Rectangle 4"/>
          <p:cNvSpPr/>
          <p:nvPr/>
        </p:nvSpPr>
        <p:spPr>
          <a:xfrm>
            <a:off x="1524000" y="0"/>
            <a:ext cx="6258060" cy="769441"/>
          </a:xfrm>
          <a:prstGeom prst="rect">
            <a:avLst/>
          </a:prstGeom>
        </p:spPr>
        <p:txBody>
          <a:bodyPr wrap="none">
            <a:spAutoFit/>
          </a:bodyPr>
          <a:lstStyle/>
          <a:p>
            <a:r>
              <a:rPr lang="en-US" sz="4400" b="1" dirty="0" err="1" smtClean="0">
                <a:solidFill>
                  <a:srgbClr val="FF0000"/>
                </a:solidFill>
                <a:effectLst>
                  <a:outerShdw blurRad="38100" dist="38100" dir="2700000" algn="tl">
                    <a:srgbClr val="000000">
                      <a:alpha val="43137"/>
                    </a:srgbClr>
                  </a:outerShdw>
                </a:effectLst>
              </a:rPr>
              <a:t>Anthropomimetic</a:t>
            </a:r>
            <a:r>
              <a:rPr lang="en-US" sz="4400" b="1" dirty="0" smtClean="0">
                <a:solidFill>
                  <a:srgbClr val="FF0000"/>
                </a:solidFill>
                <a:effectLst>
                  <a:outerShdw blurRad="38100" dist="38100" dir="2700000" algn="tl">
                    <a:srgbClr val="000000">
                      <a:alpha val="43137"/>
                    </a:srgbClr>
                  </a:outerShdw>
                </a:effectLst>
              </a:rPr>
              <a:t> robots.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http://www.blogcdn.com/www.engadget.com/media/2009/11/091110-wheelchair-03.jpg">
            <a:hlinkClick r:id="rId2"/>
          </p:cNvPr>
          <p:cNvPicPr>
            <a:picLocks noChangeAspect="1" noChangeArrowheads="1"/>
          </p:cNvPicPr>
          <p:nvPr/>
        </p:nvPicPr>
        <p:blipFill>
          <a:blip r:embed="rId3" cstate="print"/>
          <a:srcRect l="18526"/>
          <a:stretch>
            <a:fillRect/>
          </a:stretch>
        </p:blipFill>
        <p:spPr bwMode="auto">
          <a:xfrm>
            <a:off x="0" y="0"/>
            <a:ext cx="7493614" cy="6858000"/>
          </a:xfrm>
          <a:prstGeom prst="rect">
            <a:avLst/>
          </a:prstGeom>
          <a:noFill/>
        </p:spPr>
      </p:pic>
      <p:sp>
        <p:nvSpPr>
          <p:cNvPr id="3" name="TextBox 2"/>
          <p:cNvSpPr txBox="1"/>
          <p:nvPr/>
        </p:nvSpPr>
        <p:spPr>
          <a:xfrm>
            <a:off x="5105400" y="381000"/>
            <a:ext cx="4038600" cy="3046988"/>
          </a:xfrm>
          <a:prstGeom prst="rect">
            <a:avLst/>
          </a:prstGeom>
          <a:noFill/>
        </p:spPr>
        <p:txBody>
          <a:bodyPr wrap="square" rtlCol="0">
            <a:spAutoFit/>
          </a:bodyPr>
          <a:lstStyle/>
          <a:p>
            <a:r>
              <a:rPr lang="en-US" sz="4800" b="1" dirty="0" smtClean="0">
                <a:solidFill>
                  <a:srgbClr val="FF0000"/>
                </a:solidFill>
                <a:effectLst>
                  <a:outerShdw blurRad="38100" dist="38100" dir="2700000" algn="tl">
                    <a:srgbClr val="000000">
                      <a:alpha val="43137"/>
                    </a:srgbClr>
                  </a:outerShdw>
                </a:effectLst>
              </a:rPr>
              <a:t>Robot actor as a caregiver and permanent entertainer</a:t>
            </a:r>
            <a:endParaRPr lang="en-US" sz="4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7" name="Picture 3" descr="Women make up a humanoid robot called EveR-3 of the Korea Academy of Industrial Technology (Kaitech), for a show at the Hanover industrial fair in Hanover, Germany, Sunday, April 19, 2009. Some 6,150 exhibitors from 61 different nations will participate in the world's largest fair for industrial technology from April 20 to April 24, 2009. This year's partner country is the Republic of Korea.">
            <a:hlinkClick r:id="rId2"/>
          </p:cNvPr>
          <p:cNvPicPr>
            <a:picLocks noChangeAspect="1" noChangeArrowheads="1"/>
          </p:cNvPicPr>
          <p:nvPr/>
        </p:nvPicPr>
        <p:blipFill>
          <a:blip r:embed="rId3" cstate="print"/>
          <a:srcRect/>
          <a:stretch>
            <a:fillRect/>
          </a:stretch>
        </p:blipFill>
        <p:spPr bwMode="auto">
          <a:xfrm>
            <a:off x="838200" y="1447800"/>
            <a:ext cx="7129604" cy="4800600"/>
          </a:xfrm>
          <a:prstGeom prst="rect">
            <a:avLst/>
          </a:prstGeom>
          <a:noFill/>
        </p:spPr>
      </p:pic>
      <p:sp>
        <p:nvSpPr>
          <p:cNvPr id="3" name="TextBox 2"/>
          <p:cNvSpPr txBox="1"/>
          <p:nvPr/>
        </p:nvSpPr>
        <p:spPr>
          <a:xfrm>
            <a:off x="0" y="6273225"/>
            <a:ext cx="9144000" cy="584775"/>
          </a:xfrm>
          <a:prstGeom prst="rect">
            <a:avLst/>
          </a:prstGeom>
          <a:noFill/>
        </p:spPr>
        <p:txBody>
          <a:bodyPr wrap="square" rtlCol="0">
            <a:spAutoFit/>
          </a:bodyPr>
          <a:lstStyle/>
          <a:p>
            <a:r>
              <a:rPr lang="en-US" sz="1600" dirty="0" smtClean="0"/>
              <a:t>Women make up a humanoid robot called EveR-3 of the Korea Academy of Industrial Technology (</a:t>
            </a:r>
            <a:r>
              <a:rPr lang="en-US" sz="1600" dirty="0" err="1" smtClean="0"/>
              <a:t>Kaitech</a:t>
            </a:r>
            <a:r>
              <a:rPr lang="en-US" sz="1600" dirty="0" smtClean="0"/>
              <a:t>), for a show at the Hanover industrial fair in Hanover, Germany, Sunday, April 19, 2009</a:t>
            </a:r>
            <a:endParaRPr lang="en-US" sz="1600" dirty="0"/>
          </a:p>
        </p:txBody>
      </p:sp>
      <p:sp>
        <p:nvSpPr>
          <p:cNvPr id="4" name="TextBox 3"/>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Fashion and Hospitability Industry</a:t>
            </a:r>
            <a:endParaRPr lang="en-US" sz="48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2895600"/>
            <a:ext cx="4495800" cy="3416320"/>
          </a:xfrm>
          <a:prstGeom prst="rect">
            <a:avLst/>
          </a:prstGeom>
          <a:noFill/>
        </p:spPr>
        <p:txBody>
          <a:bodyPr wrap="square" rtlCol="0">
            <a:spAutoFit/>
          </a:bodyPr>
          <a:lstStyle/>
          <a:p>
            <a:pPr marL="342900" indent="-342900">
              <a:buFont typeface="+mj-lt"/>
              <a:buAutoNum type="arabicPeriod"/>
            </a:pPr>
            <a:r>
              <a:rPr lang="en-US" dirty="0" smtClean="0"/>
              <a:t>A "cybernetic human" robot code-named HRP-4C bows and greets people on the catwalk during a fashion show as part of the opening day event of Japan Fashion Week in Tokyo, Japan. </a:t>
            </a:r>
          </a:p>
          <a:p>
            <a:pPr marL="342900" indent="-342900">
              <a:buFont typeface="+mj-lt"/>
              <a:buAutoNum type="arabicPeriod"/>
            </a:pPr>
            <a:r>
              <a:rPr lang="en-US" dirty="0" smtClean="0"/>
              <a:t>The 158 centimeter (62.2 inch) tall black-haired robot, developed at the National Institute of Advanced Industrial Science and Technology, a government-backed organization, has trimmed down to 43 kilograms (95 pounds) to make the debut at a fashion show. </a:t>
            </a:r>
            <a:endParaRPr lang="en-US" dirty="0"/>
          </a:p>
        </p:txBody>
      </p:sp>
      <p:pic>
        <p:nvPicPr>
          <p:cNvPr id="5" name="Picture 4" descr="bilde.jpg"/>
          <p:cNvPicPr>
            <a:picLocks noChangeAspect="1"/>
          </p:cNvPicPr>
          <p:nvPr/>
        </p:nvPicPr>
        <p:blipFill>
          <a:blip r:embed="rId2" cstate="print"/>
          <a:stretch>
            <a:fillRect/>
          </a:stretch>
        </p:blipFill>
        <p:spPr>
          <a:xfrm>
            <a:off x="0" y="0"/>
            <a:ext cx="4191000" cy="6908242"/>
          </a:xfrm>
          <a:prstGeom prst="rect">
            <a:avLst/>
          </a:prstGeom>
        </p:spPr>
      </p:pic>
      <p:sp>
        <p:nvSpPr>
          <p:cNvPr id="4" name="TextBox 3"/>
          <p:cNvSpPr txBox="1"/>
          <p:nvPr/>
        </p:nvSpPr>
        <p:spPr>
          <a:xfrm>
            <a:off x="4648200" y="228600"/>
            <a:ext cx="3886200" cy="1938992"/>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A place for a female robots - </a:t>
            </a:r>
            <a:r>
              <a:rPr lang="en-US" sz="4000" b="1" dirty="0" err="1" smtClean="0">
                <a:effectLst>
                  <a:outerShdw blurRad="38100" dist="38100" dir="2700000" algn="tl">
                    <a:srgbClr val="000000">
                      <a:alpha val="43137"/>
                    </a:srgbClr>
                  </a:outerShdw>
                </a:effectLst>
              </a:rPr>
              <a:t>fembots</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nimg.sulekha.com/Entertainment/original700/japan-girl-robot-on-the-catwalk-2009-3-23-5-1-22.jpg"/>
          <p:cNvPicPr>
            <a:picLocks noChangeAspect="1" noChangeArrowheads="1"/>
          </p:cNvPicPr>
          <p:nvPr/>
        </p:nvPicPr>
        <p:blipFill>
          <a:blip r:embed="rId2" cstate="print"/>
          <a:srcRect/>
          <a:stretch>
            <a:fillRect/>
          </a:stretch>
        </p:blipFill>
        <p:spPr bwMode="auto">
          <a:xfrm>
            <a:off x="3276600" y="3048000"/>
            <a:ext cx="2492375" cy="3810000"/>
          </a:xfrm>
          <a:prstGeom prst="rect">
            <a:avLst/>
          </a:prstGeom>
          <a:noFill/>
        </p:spPr>
      </p:pic>
      <p:pic>
        <p:nvPicPr>
          <p:cNvPr id="70660" name="Picture 4" descr="http://nimg.sulekha.com/Technology/original700/japan-teacher-robot-2009-5-7-5-20-27.jpg"/>
          <p:cNvPicPr>
            <a:picLocks noChangeAspect="1" noChangeArrowheads="1"/>
          </p:cNvPicPr>
          <p:nvPr/>
        </p:nvPicPr>
        <p:blipFill>
          <a:blip r:embed="rId3" cstate="print"/>
          <a:srcRect/>
          <a:stretch>
            <a:fillRect/>
          </a:stretch>
        </p:blipFill>
        <p:spPr bwMode="auto">
          <a:xfrm>
            <a:off x="0" y="685800"/>
            <a:ext cx="3476625" cy="4572000"/>
          </a:xfrm>
          <a:prstGeom prst="rect">
            <a:avLst/>
          </a:prstGeom>
          <a:noFill/>
        </p:spPr>
      </p:pic>
      <p:sp>
        <p:nvSpPr>
          <p:cNvPr id="6" name="TextBox 5"/>
          <p:cNvSpPr txBox="1"/>
          <p:nvPr/>
        </p:nvSpPr>
        <p:spPr>
          <a:xfrm>
            <a:off x="76200" y="0"/>
            <a:ext cx="7010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Japanese Realistic Androids</a:t>
            </a:r>
            <a:endParaRPr lang="en-US" sz="3600" b="1" dirty="0">
              <a:effectLst>
                <a:outerShdw blurRad="38100" dist="38100" dir="2700000" algn="tl">
                  <a:srgbClr val="000000">
                    <a:alpha val="43137"/>
                  </a:srgbClr>
                </a:outerShdw>
              </a:effectLst>
            </a:endParaRPr>
          </a:p>
        </p:txBody>
      </p:sp>
      <p:pic>
        <p:nvPicPr>
          <p:cNvPr id="5" name="Picture 4" descr="Svedka1.jpg"/>
          <p:cNvPicPr>
            <a:picLocks noChangeAspect="1"/>
          </p:cNvPicPr>
          <p:nvPr/>
        </p:nvPicPr>
        <p:blipFill>
          <a:blip r:embed="rId4" cstate="print"/>
          <a:stretch>
            <a:fillRect/>
          </a:stretch>
        </p:blipFill>
        <p:spPr>
          <a:xfrm>
            <a:off x="6637476" y="0"/>
            <a:ext cx="2506524" cy="6858000"/>
          </a:xfrm>
          <a:prstGeom prst="rect">
            <a:avLst/>
          </a:prstGeom>
        </p:spPr>
      </p:pic>
      <p:sp>
        <p:nvSpPr>
          <p:cNvPr id="7" name="TextBox 6"/>
          <p:cNvSpPr txBox="1"/>
          <p:nvPr/>
        </p:nvSpPr>
        <p:spPr>
          <a:xfrm>
            <a:off x="4876800" y="838200"/>
            <a:ext cx="2667000" cy="2062103"/>
          </a:xfrm>
          <a:prstGeom prst="rect">
            <a:avLst/>
          </a:prstGeom>
          <a:noFill/>
        </p:spPr>
        <p:txBody>
          <a:bodyPr wrap="square" rtlCol="0">
            <a:spAutoFit/>
          </a:bodyPr>
          <a:lstStyle/>
          <a:p>
            <a:r>
              <a:rPr lang="en-US" sz="3200" dirty="0" smtClean="0"/>
              <a:t>Robot to advertise alcohol in Sweden</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29333" t="9600" r="27333" b="18133"/>
          <a:stretch>
            <a:fillRect/>
          </a:stretch>
        </p:blipFill>
        <p:spPr bwMode="auto">
          <a:xfrm>
            <a:off x="0" y="-1"/>
            <a:ext cx="6553200" cy="6830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3" descr="Two visitors look at the entertainment robot Gilberto at the industrial fair in Hanover, Germany, Tuesday, April 21, 2009. Gilberto is intended to work as a guide and information desk in airports, train stations, museums, and so on.">
            <a:hlinkClick r:id="rId2"/>
          </p:cNvPr>
          <p:cNvPicPr>
            <a:picLocks noChangeAspect="1" noChangeArrowheads="1"/>
          </p:cNvPicPr>
          <p:nvPr/>
        </p:nvPicPr>
        <p:blipFill>
          <a:blip r:embed="rId3" cstate="print"/>
          <a:srcRect/>
          <a:stretch>
            <a:fillRect/>
          </a:stretch>
        </p:blipFill>
        <p:spPr bwMode="auto">
          <a:xfrm>
            <a:off x="685800" y="609600"/>
            <a:ext cx="7162800" cy="5264658"/>
          </a:xfrm>
          <a:prstGeom prst="rect">
            <a:avLst/>
          </a:prstGeom>
          <a:noFill/>
        </p:spPr>
      </p:pic>
      <p:sp>
        <p:nvSpPr>
          <p:cNvPr id="3" name="TextBox 2"/>
          <p:cNvSpPr txBox="1"/>
          <p:nvPr/>
        </p:nvSpPr>
        <p:spPr>
          <a:xfrm>
            <a:off x="0" y="5934670"/>
            <a:ext cx="9144000" cy="923330"/>
          </a:xfrm>
          <a:prstGeom prst="rect">
            <a:avLst/>
          </a:prstGeom>
          <a:noFill/>
        </p:spPr>
        <p:txBody>
          <a:bodyPr wrap="square" rtlCol="0">
            <a:spAutoFit/>
          </a:bodyPr>
          <a:lstStyle/>
          <a:p>
            <a:r>
              <a:rPr lang="en-US" dirty="0" smtClean="0"/>
              <a:t>The entertainment robot Gilberto at the industrial fair in Hanover, Germany, Tuesday, April 21, 2009. Gilberto is intended to work as a guide and information desk in airports, train stations, museums.</a:t>
            </a:r>
            <a:endParaRPr lang="en-US" dirty="0"/>
          </a:p>
        </p:txBody>
      </p:sp>
      <p:sp>
        <p:nvSpPr>
          <p:cNvPr id="4" name="TextBox 3"/>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Robots as providers of information</a:t>
            </a:r>
            <a:endParaRPr lang="en-US" sz="48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3" descr="A Honda Motor Co. employee puts on a headgear with codes attached during a demonstration of Honda's new technology linking brain thoughts with robotics at the Japanese automaker's headquarters in Tokyo, Japan. Honda has developed a way to read patterns of electric currents on a person's scalp as well as changes in cerebral blood flow when a person thinks about four simple movements -- moving the right hand, moving the left hand, trotting and eating. Honda succeeded in analyzing such thought patterns, and then relaying them as wireless commands for Asimo, its human-shaped robot.">
            <a:hlinkClick r:id="rId2"/>
          </p:cNvPr>
          <p:cNvPicPr>
            <a:picLocks noChangeAspect="1" noChangeArrowheads="1"/>
          </p:cNvPicPr>
          <p:nvPr/>
        </p:nvPicPr>
        <p:blipFill>
          <a:blip r:embed="rId3" cstate="print"/>
          <a:srcRect/>
          <a:stretch>
            <a:fillRect/>
          </a:stretch>
        </p:blipFill>
        <p:spPr bwMode="auto">
          <a:xfrm>
            <a:off x="2514600" y="1371600"/>
            <a:ext cx="4724400" cy="3966382"/>
          </a:xfrm>
          <a:prstGeom prst="rect">
            <a:avLst/>
          </a:prstGeom>
          <a:noFill/>
        </p:spPr>
      </p:pic>
      <p:sp>
        <p:nvSpPr>
          <p:cNvPr id="3" name="TextBox 2"/>
          <p:cNvSpPr txBox="1"/>
          <p:nvPr/>
        </p:nvSpPr>
        <p:spPr>
          <a:xfrm>
            <a:off x="0" y="5380672"/>
            <a:ext cx="9144000" cy="1477328"/>
          </a:xfrm>
          <a:prstGeom prst="rect">
            <a:avLst/>
          </a:prstGeom>
          <a:noFill/>
        </p:spPr>
        <p:txBody>
          <a:bodyPr wrap="square" rtlCol="0">
            <a:spAutoFit/>
          </a:bodyPr>
          <a:lstStyle/>
          <a:p>
            <a:r>
              <a:rPr lang="en-US" dirty="0" smtClean="0"/>
              <a:t>A Honda Motor Co. employee puts on a headgear with codes attached during a demonstration of Honda's new technology linking brain thoughts with robotics at the Japanese automaker's headquarters in Tokyo, Japan. Honda has developed a way to read patterns of electric currents on a person's scalp as well as changes in cerebral blood flow when a person thinks about four simple movements -- moving the right hand, moving the left hand, trotting and eating. </a:t>
            </a:r>
            <a:endParaRPr lang="en-US" dirty="0"/>
          </a:p>
        </p:txBody>
      </p:sp>
      <p:sp>
        <p:nvSpPr>
          <p:cNvPr id="4" name="TextBox 3"/>
          <p:cNvSpPr txBox="1"/>
          <p:nvPr/>
        </p:nvSpPr>
        <p:spPr>
          <a:xfrm>
            <a:off x="0" y="0"/>
            <a:ext cx="9144000" cy="1200329"/>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Robot Theatre controlled directly from brains of humans: directors, actors, audience?</a:t>
            </a:r>
            <a:endParaRPr lang="en-US" sz="36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descr="Honda brain activity measuring device controlling ASIMO robot by human thought alone.">
            <a:hlinkClick r:id="rId2"/>
          </p:cNvPr>
          <p:cNvPicPr>
            <a:picLocks noChangeAspect="1" noChangeArrowheads="1"/>
          </p:cNvPicPr>
          <p:nvPr/>
        </p:nvPicPr>
        <p:blipFill>
          <a:blip r:embed="rId3" cstate="print"/>
          <a:srcRect/>
          <a:stretch>
            <a:fillRect/>
          </a:stretch>
        </p:blipFill>
        <p:spPr bwMode="auto">
          <a:xfrm>
            <a:off x="381000" y="381000"/>
            <a:ext cx="7391400" cy="4890644"/>
          </a:xfrm>
          <a:prstGeom prst="rect">
            <a:avLst/>
          </a:prstGeom>
          <a:noFill/>
        </p:spPr>
      </p:pic>
      <p:sp>
        <p:nvSpPr>
          <p:cNvPr id="3" name="TextBox 2"/>
          <p:cNvSpPr txBox="1"/>
          <p:nvPr/>
        </p:nvSpPr>
        <p:spPr>
          <a:xfrm>
            <a:off x="533400" y="5638800"/>
            <a:ext cx="8229600" cy="954107"/>
          </a:xfrm>
          <a:prstGeom prst="rect">
            <a:avLst/>
          </a:prstGeom>
          <a:noFill/>
        </p:spPr>
        <p:txBody>
          <a:bodyPr wrap="square" rtlCol="0">
            <a:spAutoFit/>
          </a:bodyPr>
          <a:lstStyle/>
          <a:p>
            <a:r>
              <a:rPr lang="en-US" sz="2800" dirty="0" smtClean="0"/>
              <a:t>Honda brain activity measuring device controlling ASIMO robot by human thought alone. (AP)</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3" descr="A 7.2-meter (23.6 foot) tall aluminum made robot &quot;Giant Torayan&quot; blows fire into the air during a rehearsal of the &quot;Roppongi Art Night&quot; special art event at Roppongi Hills in Tokyo, Japan. The robot, created by Japanese artist Kenji Yanobe, is one of main art installations for the event that aims to transform the entire area of Roppongi under the theme of &quot;Encounters.&quot;">
            <a:hlinkClick r:id="rId2"/>
          </p:cNvPr>
          <p:cNvPicPr>
            <a:picLocks noChangeAspect="1" noChangeArrowheads="1"/>
          </p:cNvPicPr>
          <p:nvPr/>
        </p:nvPicPr>
        <p:blipFill>
          <a:blip r:embed="rId3" cstate="print"/>
          <a:srcRect/>
          <a:stretch>
            <a:fillRect/>
          </a:stretch>
        </p:blipFill>
        <p:spPr bwMode="auto">
          <a:xfrm>
            <a:off x="0" y="0"/>
            <a:ext cx="7813580" cy="5638800"/>
          </a:xfrm>
          <a:prstGeom prst="rect">
            <a:avLst/>
          </a:prstGeom>
          <a:noFill/>
        </p:spPr>
      </p:pic>
      <p:sp>
        <p:nvSpPr>
          <p:cNvPr id="3" name="TextBox 2"/>
          <p:cNvSpPr txBox="1"/>
          <p:nvPr/>
        </p:nvSpPr>
        <p:spPr>
          <a:xfrm>
            <a:off x="0" y="5657671"/>
            <a:ext cx="9144000" cy="1200329"/>
          </a:xfrm>
          <a:prstGeom prst="rect">
            <a:avLst/>
          </a:prstGeom>
          <a:noFill/>
        </p:spPr>
        <p:txBody>
          <a:bodyPr wrap="square" rtlCol="0">
            <a:spAutoFit/>
          </a:bodyPr>
          <a:lstStyle/>
          <a:p>
            <a:r>
              <a:rPr lang="en-US" dirty="0" smtClean="0"/>
              <a:t>A 7.2-meter (23.6 foot) tall aluminum made robot "Giant </a:t>
            </a:r>
            <a:r>
              <a:rPr lang="en-US" dirty="0" err="1" smtClean="0"/>
              <a:t>Torayan</a:t>
            </a:r>
            <a:r>
              <a:rPr lang="en-US" dirty="0" smtClean="0"/>
              <a:t>" blows fire into the air during a rehearsal of the "</a:t>
            </a:r>
            <a:r>
              <a:rPr lang="en-US" dirty="0" err="1" smtClean="0"/>
              <a:t>Roppongi</a:t>
            </a:r>
            <a:r>
              <a:rPr lang="en-US" dirty="0" smtClean="0"/>
              <a:t> Art Night" special art event at </a:t>
            </a:r>
            <a:r>
              <a:rPr lang="en-US" dirty="0" err="1" smtClean="0"/>
              <a:t>Roppongi</a:t>
            </a:r>
            <a:r>
              <a:rPr lang="en-US" dirty="0" smtClean="0"/>
              <a:t> Hills in Tokyo, Japan. The robot, created by Japanese artist Kenji </a:t>
            </a:r>
            <a:r>
              <a:rPr lang="en-US" dirty="0" err="1" smtClean="0"/>
              <a:t>Yanobe</a:t>
            </a:r>
            <a:r>
              <a:rPr lang="en-US" dirty="0" smtClean="0"/>
              <a:t>, is one of main art installations for the event that aims to transform the entire area of </a:t>
            </a:r>
            <a:r>
              <a:rPr lang="en-US" dirty="0" err="1" smtClean="0"/>
              <a:t>Roppongi</a:t>
            </a:r>
            <a:r>
              <a:rPr lang="en-US" dirty="0" smtClean="0"/>
              <a:t> under the theme of "Encounters." </a:t>
            </a:r>
            <a:endParaRPr lang="en-US" dirty="0"/>
          </a:p>
        </p:txBody>
      </p:sp>
      <p:sp>
        <p:nvSpPr>
          <p:cNvPr id="4" name="TextBox 3"/>
          <p:cNvSpPr txBox="1"/>
          <p:nvPr/>
        </p:nvSpPr>
        <p:spPr>
          <a:xfrm>
            <a:off x="4191000" y="0"/>
            <a:ext cx="4343400" cy="2308324"/>
          </a:xfrm>
          <a:prstGeom prst="rect">
            <a:avLst/>
          </a:prstGeom>
          <a:noFill/>
        </p:spPr>
        <p:txBody>
          <a:bodyPr wrap="square" rtlCol="0">
            <a:spAutoFit/>
          </a:bodyPr>
          <a:lstStyle/>
          <a:p>
            <a:pPr algn="ctr"/>
            <a:r>
              <a:rPr lang="en-US" sz="7200" b="1" dirty="0" smtClean="0">
                <a:solidFill>
                  <a:srgbClr val="FFFF00"/>
                </a:solidFill>
                <a:effectLst>
                  <a:outerShdw blurRad="38100" dist="38100" dir="2700000" algn="tl">
                    <a:srgbClr val="000000">
                      <a:alpha val="43137"/>
                    </a:srgbClr>
                  </a:outerShdw>
                </a:effectLst>
              </a:rPr>
              <a:t>Giant robots</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6000" b="1" dirty="0" smtClean="0">
                <a:solidFill>
                  <a:srgbClr val="FF0000"/>
                </a:solidFill>
                <a:effectLst>
                  <a:outerShdw blurRad="38100" dist="38100" dir="2700000" algn="tl">
                    <a:srgbClr val="000000">
                      <a:alpha val="43137"/>
                    </a:srgbClr>
                  </a:outerShdw>
                </a:effectLst>
              </a:rPr>
              <a:t>New forms of life </a:t>
            </a:r>
            <a:endParaRPr lang="en-US" sz="6000" b="1" dirty="0">
              <a:solidFill>
                <a:srgbClr val="FF0000"/>
              </a:solidFill>
              <a:effectLst>
                <a:outerShdw blurRad="38100" dist="38100" dir="2700000" algn="tl">
                  <a:srgbClr val="000000">
                    <a:alpha val="43137"/>
                  </a:srgbClr>
                </a:outerShdw>
              </a:effectLst>
            </a:endParaRPr>
          </a:p>
        </p:txBody>
      </p:sp>
      <p:pic>
        <p:nvPicPr>
          <p:cNvPr id="4" name="Content Placeholder 3" descr="image12.jpg"/>
          <p:cNvPicPr>
            <a:picLocks noGrp="1" noChangeAspect="1"/>
          </p:cNvPicPr>
          <p:nvPr>
            <p:ph idx="1"/>
          </p:nvPr>
        </p:nvPicPr>
        <p:blipFill>
          <a:blip r:embed="rId2" cstate="print"/>
          <a:stretch>
            <a:fillRect/>
          </a:stretch>
        </p:blipFill>
        <p:spPr>
          <a:xfrm>
            <a:off x="0" y="765811"/>
            <a:ext cx="9144000" cy="609219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0594" name="Picture 2" descr="http://www.blogcdn.com/www.switched.com/media/2009/04/probo_face2.jpg"/>
          <p:cNvPicPr>
            <a:picLocks noChangeAspect="1" noChangeArrowheads="1"/>
          </p:cNvPicPr>
          <p:nvPr/>
        </p:nvPicPr>
        <p:blipFill>
          <a:blip r:embed="rId2" cstate="print"/>
          <a:srcRect b="15460"/>
          <a:stretch>
            <a:fillRect/>
          </a:stretch>
        </p:blipFill>
        <p:spPr bwMode="auto">
          <a:xfrm>
            <a:off x="0" y="-2248"/>
            <a:ext cx="7467600" cy="686024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0" y="381000"/>
            <a:ext cx="5334000" cy="2800767"/>
          </a:xfrm>
          <a:prstGeom prst="rect">
            <a:avLst/>
          </a:prstGeom>
          <a:noFill/>
        </p:spPr>
        <p:txBody>
          <a:bodyPr wrap="square" rtlCol="0">
            <a:spAutoFit/>
          </a:bodyPr>
          <a:lstStyle/>
          <a:p>
            <a:r>
              <a:rPr lang="en-US" sz="8800" b="1" dirty="0" smtClean="0">
                <a:solidFill>
                  <a:srgbClr val="FFFF00"/>
                </a:solidFill>
                <a:effectLst>
                  <a:outerShdw blurRad="38100" dist="38100" dir="2700000" algn="tl">
                    <a:srgbClr val="000000">
                      <a:alpha val="43137"/>
                    </a:srgbClr>
                  </a:outerShdw>
                </a:effectLst>
              </a:rPr>
              <a:t>Robot sculptures</a:t>
            </a:r>
            <a:endParaRPr lang="en-US" sz="8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most4.jpg"/>
          <p:cNvPicPr>
            <a:picLocks noGrp="1" noChangeAspect="1"/>
          </p:cNvPicPr>
          <p:nvPr>
            <p:ph idx="1"/>
          </p:nvPr>
        </p:nvPicPr>
        <p:blipFill>
          <a:blip r:embed="rId2" cstate="print"/>
          <a:stretch>
            <a:fillRect/>
          </a:stretch>
        </p:blipFill>
        <p:spPr>
          <a:xfrm>
            <a:off x="1295400" y="2133600"/>
            <a:ext cx="1943100" cy="1971675"/>
          </a:xfrm>
        </p:spPr>
      </p:pic>
      <p:pic>
        <p:nvPicPr>
          <p:cNvPr id="5" name="Picture 4" descr="image13.jpg"/>
          <p:cNvPicPr>
            <a:picLocks noChangeAspect="1"/>
          </p:cNvPicPr>
          <p:nvPr/>
        </p:nvPicPr>
        <p:blipFill>
          <a:blip r:embed="rId3" cstate="print"/>
          <a:stretch>
            <a:fillRect/>
          </a:stretch>
        </p:blipFill>
        <p:spPr>
          <a:xfrm>
            <a:off x="0" y="762000"/>
            <a:ext cx="9144000" cy="6096000"/>
          </a:xfrm>
          <a:prstGeom prst="rect">
            <a:avLst/>
          </a:prstGeom>
        </p:spPr>
      </p:pic>
      <p:sp>
        <p:nvSpPr>
          <p:cNvPr id="6" name="Title 5"/>
          <p:cNvSpPr>
            <a:spLocks noGrp="1"/>
          </p:cNvSpPr>
          <p:nvPr>
            <p:ph type="title"/>
          </p:nvPr>
        </p:nvSpPr>
        <p:spPr/>
        <p:txBody>
          <a:bodyPr/>
          <a:lstStyle/>
          <a:p>
            <a:r>
              <a:rPr lang="en-US" dirty="0" smtClean="0"/>
              <a:t>New forms of realism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Jackson Robot Head 2009</a:t>
            </a:r>
            <a:endParaRPr lang="en-US" dirty="0"/>
          </a:p>
        </p:txBody>
      </p:sp>
      <p:sp>
        <p:nvSpPr>
          <p:cNvPr id="3" name="Content Placeholder 2"/>
          <p:cNvSpPr>
            <a:spLocks noGrp="1"/>
          </p:cNvSpPr>
          <p:nvPr>
            <p:ph idx="1"/>
          </p:nvPr>
        </p:nvSpPr>
        <p:spPr/>
        <p:txBody>
          <a:bodyPr/>
          <a:lstStyle/>
          <a:p>
            <a:endParaRPr lang="en-US"/>
          </a:p>
        </p:txBody>
      </p:sp>
      <p:pic>
        <p:nvPicPr>
          <p:cNvPr id="114690" name="Picture 2" descr="michael-jackson-robot-head">
            <a:hlinkClick r:id="rId2"/>
          </p:cNvPr>
          <p:cNvPicPr>
            <a:picLocks noChangeAspect="1" noChangeArrowheads="1"/>
          </p:cNvPicPr>
          <p:nvPr/>
        </p:nvPicPr>
        <p:blipFill>
          <a:blip r:embed="rId3" cstate="print"/>
          <a:srcRect/>
          <a:stretch>
            <a:fillRect/>
          </a:stretch>
        </p:blipFill>
        <p:spPr bwMode="auto">
          <a:xfrm>
            <a:off x="0" y="2095500"/>
            <a:ext cx="4057650" cy="4762500"/>
          </a:xfrm>
          <a:prstGeom prst="rect">
            <a:avLst/>
          </a:prstGeom>
          <a:noFill/>
        </p:spPr>
      </p:pic>
      <p:pic>
        <p:nvPicPr>
          <p:cNvPr id="114692" name="Picture 4" descr="michael-jackson-robot-head-open">
            <a:hlinkClick r:id="rId2"/>
          </p:cNvPr>
          <p:cNvPicPr>
            <a:picLocks noChangeAspect="1" noChangeArrowheads="1"/>
          </p:cNvPicPr>
          <p:nvPr/>
        </p:nvPicPr>
        <p:blipFill>
          <a:blip r:embed="rId4" cstate="print"/>
          <a:srcRect/>
          <a:stretch>
            <a:fillRect/>
          </a:stretch>
        </p:blipFill>
        <p:spPr bwMode="auto">
          <a:xfrm>
            <a:off x="5000625" y="2095500"/>
            <a:ext cx="4143375" cy="4762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71130_robot.jpg"/>
          <p:cNvPicPr>
            <a:picLocks noChangeAspect="1"/>
          </p:cNvPicPr>
          <p:nvPr/>
        </p:nvPicPr>
        <p:blipFill>
          <a:blip r:embed="rId2" cstate="print"/>
          <a:stretch>
            <a:fillRect/>
          </a:stretch>
        </p:blipFill>
        <p:spPr>
          <a:xfrm>
            <a:off x="0" y="767955"/>
            <a:ext cx="9144000" cy="6090046"/>
          </a:xfrm>
          <a:prstGeom prst="rect">
            <a:avLst/>
          </a:prstGeom>
        </p:spPr>
      </p:pic>
      <p:sp>
        <p:nvSpPr>
          <p:cNvPr id="3" name="TextBox 2"/>
          <p:cNvSpPr txBox="1"/>
          <p:nvPr/>
        </p:nvSpPr>
        <p:spPr>
          <a:xfrm>
            <a:off x="0" y="0"/>
            <a:ext cx="9144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Interactive begging robots – sculpture in time  - personality </a:t>
            </a:r>
            <a:endParaRPr lang="en-US" sz="2800"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3429000" cy="3154362"/>
          </a:xfrm>
        </p:spPr>
        <p:txBody>
          <a:bodyPr>
            <a:noAutofit/>
          </a:bodyPr>
          <a:lstStyle/>
          <a:p>
            <a:r>
              <a:rPr lang="en-US" b="1" dirty="0" smtClean="0">
                <a:effectLst>
                  <a:outerShdw blurRad="38100" dist="38100" dir="2700000" algn="tl">
                    <a:srgbClr val="000000">
                      <a:alpha val="43137"/>
                    </a:srgbClr>
                  </a:outerShdw>
                </a:effectLst>
              </a:rPr>
              <a:t>Emotion Recognition versus Emotion Generation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29400" y="4648200"/>
            <a:ext cx="2057400" cy="1477963"/>
          </a:xfrm>
        </p:spPr>
        <p:txBody>
          <a:bodyPr/>
          <a:lstStyle/>
          <a:p>
            <a:endParaRPr lang="en-US" dirty="0"/>
          </a:p>
        </p:txBody>
      </p:sp>
      <p:pic>
        <p:nvPicPr>
          <p:cNvPr id="1026" name="Picture 2"/>
          <p:cNvPicPr>
            <a:picLocks noChangeAspect="1" noChangeArrowheads="1"/>
          </p:cNvPicPr>
          <p:nvPr/>
        </p:nvPicPr>
        <p:blipFill>
          <a:blip r:embed="rId2" cstate="print"/>
          <a:srcRect l="30667" t="19200" r="34000" b="11733"/>
          <a:stretch>
            <a:fillRect/>
          </a:stretch>
        </p:blipFill>
        <p:spPr bwMode="auto">
          <a:xfrm>
            <a:off x="0" y="62315"/>
            <a:ext cx="5562600" cy="6795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www.bltchemistry.com/wp-content/mst.jpg"/>
          <p:cNvPicPr>
            <a:picLocks noChangeAspect="1" noChangeArrowheads="1"/>
          </p:cNvPicPr>
          <p:nvPr/>
        </p:nvPicPr>
        <p:blipFill>
          <a:blip r:embed="rId2" cstate="print"/>
          <a:srcRect/>
          <a:stretch>
            <a:fillRect/>
          </a:stretch>
        </p:blipFill>
        <p:spPr bwMode="auto">
          <a:xfrm>
            <a:off x="0" y="4895"/>
            <a:ext cx="9144000" cy="685310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7.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5181600" cy="2308324"/>
          </a:xfrm>
          <a:prstGeom prst="rect">
            <a:avLst/>
          </a:prstGeom>
          <a:noFill/>
        </p:spPr>
        <p:txBody>
          <a:bodyPr wrap="square" rtlCol="0">
            <a:spAutoFit/>
          </a:bodyPr>
          <a:lstStyle/>
          <a:p>
            <a:pPr algn="ctr"/>
            <a:r>
              <a:rPr lang="en-US" sz="4800" b="1" dirty="0" smtClean="0">
                <a:solidFill>
                  <a:srgbClr val="FFFF00"/>
                </a:solidFill>
                <a:effectLst>
                  <a:outerShdw blurRad="38100" dist="38100" dir="2700000" algn="tl">
                    <a:srgbClr val="000000">
                      <a:alpha val="43137"/>
                    </a:srgbClr>
                  </a:outerShdw>
                </a:effectLst>
              </a:rPr>
              <a:t>Robotic music instruments  and Orchestras</a:t>
            </a:r>
            <a:endParaRPr lang="en-US" sz="4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447800"/>
            <a:ext cx="4495800" cy="5410200"/>
          </a:xfrm>
        </p:spPr>
        <p:txBody>
          <a:bodyPr>
            <a:normAutofit fontScale="85000" lnSpcReduction="20000"/>
          </a:bodyPr>
          <a:lstStyle/>
          <a:p>
            <a:r>
              <a:rPr lang="en-US" dirty="0" smtClean="0"/>
              <a:t>ISMAR Workshop on Mixed Reality Entertainment and Art Keynote </a:t>
            </a:r>
          </a:p>
          <a:p>
            <a:r>
              <a:rPr lang="en-US" dirty="0" smtClean="0"/>
              <a:t>Lecture and demo by World Famous Robot Designer, Japanese television comedian, and NEC PAPERO robot for the first time in Noh Theatre:</a:t>
            </a:r>
          </a:p>
          <a:p>
            <a:endParaRPr lang="en-US" dirty="0" smtClean="0"/>
          </a:p>
          <a:p>
            <a:r>
              <a:rPr lang="en-US" b="1" dirty="0" smtClean="0"/>
              <a:t>Topic: </a:t>
            </a:r>
            <a:r>
              <a:rPr lang="en-US" dirty="0" smtClean="0"/>
              <a:t>Noh Theatre Version: Research Collaboration for “Humorous Interaction” 2-Man Stand-Up Comedy (</a:t>
            </a:r>
            <a:r>
              <a:rPr lang="en-US" dirty="0" err="1" smtClean="0"/>
              <a:t>Manzai</a:t>
            </a:r>
            <a:r>
              <a:rPr lang="en-US" dirty="0" smtClean="0"/>
              <a:t>) with a Robot</a:t>
            </a:r>
          </a:p>
        </p:txBody>
      </p:sp>
      <p:pic>
        <p:nvPicPr>
          <p:cNvPr id="51202" name="Picture 2" descr="http://ismar07ea.wikidot.com/local--files/invited-talk/%E9%95%B7%E7%94%B0%E9%A1%94(2).jpg"/>
          <p:cNvPicPr>
            <a:picLocks noChangeAspect="1" noChangeArrowheads="1"/>
          </p:cNvPicPr>
          <p:nvPr/>
        </p:nvPicPr>
        <p:blipFill>
          <a:blip r:embed="rId2" cstate="print"/>
          <a:srcRect/>
          <a:stretch>
            <a:fillRect/>
          </a:stretch>
        </p:blipFill>
        <p:spPr bwMode="auto">
          <a:xfrm>
            <a:off x="342900" y="1371600"/>
            <a:ext cx="4114800" cy="5486400"/>
          </a:xfrm>
          <a:prstGeom prst="rect">
            <a:avLst/>
          </a:prstGeom>
          <a:noFill/>
        </p:spPr>
      </p:pic>
      <p:sp>
        <p:nvSpPr>
          <p:cNvPr id="4" name="TextBox 3"/>
          <p:cNvSpPr txBox="1"/>
          <p:nvPr/>
        </p:nvSpPr>
        <p:spPr>
          <a:xfrm>
            <a:off x="0" y="0"/>
            <a:ext cx="91440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New theatre forms, ritual, spiritual, resurrecting old theatre such as Noh or </a:t>
            </a:r>
            <a:r>
              <a:rPr lang="en-US" sz="3200" b="1" dirty="0" err="1" smtClean="0">
                <a:solidFill>
                  <a:srgbClr val="FF0000"/>
                </a:solidFill>
                <a:effectLst>
                  <a:outerShdw blurRad="38100" dist="38100" dir="2700000" algn="tl">
                    <a:srgbClr val="000000">
                      <a:alpha val="43137"/>
                    </a:srgbClr>
                  </a:outerShdw>
                </a:effectLst>
              </a:rPr>
              <a:t>Bunraku</a:t>
            </a:r>
            <a:endParaRPr lang="en-US"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most4.jpg"/>
          <p:cNvPicPr>
            <a:picLocks noGrp="1" noChangeAspect="1"/>
          </p:cNvPicPr>
          <p:nvPr>
            <p:ph idx="1"/>
          </p:nvPr>
        </p:nvPicPr>
        <p:blipFill>
          <a:blip r:embed="rId2" cstate="print"/>
          <a:stretch>
            <a:fillRect/>
          </a:stretch>
        </p:blipFill>
        <p:spPr>
          <a:xfrm>
            <a:off x="1295400" y="2133600"/>
            <a:ext cx="1943100" cy="1971675"/>
          </a:xfrm>
        </p:spPr>
      </p:pic>
      <p:pic>
        <p:nvPicPr>
          <p:cNvPr id="6" name="Picture 5" descr="robot-jesus.jpg"/>
          <p:cNvPicPr>
            <a:picLocks noChangeAspect="1"/>
          </p:cNvPicPr>
          <p:nvPr/>
        </p:nvPicPr>
        <p:blipFill>
          <a:blip r:embed="rId3" cstate="print"/>
          <a:stretch>
            <a:fillRect/>
          </a:stretch>
        </p:blipFill>
        <p:spPr>
          <a:xfrm>
            <a:off x="0" y="-47839"/>
            <a:ext cx="6553200" cy="6905839"/>
          </a:xfrm>
          <a:prstGeom prst="rect">
            <a:avLst/>
          </a:prstGeom>
        </p:spPr>
      </p:pic>
      <p:sp>
        <p:nvSpPr>
          <p:cNvPr id="5" name="TextBox 4"/>
          <p:cNvSpPr txBox="1"/>
          <p:nvPr/>
        </p:nvSpPr>
        <p:spPr>
          <a:xfrm>
            <a:off x="6705600" y="304800"/>
            <a:ext cx="2438400" cy="2862322"/>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Shocking concepts in philosophy, art  and theatre</a:t>
            </a:r>
            <a:endParaRPr lang="en-US" sz="3600" b="1"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25963"/>
          </a:xfrm>
        </p:spPr>
        <p:txBody>
          <a:bodyPr>
            <a:normAutofit/>
          </a:bodyPr>
          <a:lstStyle/>
          <a:p>
            <a:pPr algn="ctr">
              <a:buNone/>
            </a:pPr>
            <a:r>
              <a:rPr lang="en-US" sz="7200" b="1" dirty="0" smtClean="0">
                <a:effectLst>
                  <a:outerShdw blurRad="38100" dist="38100" dir="2700000" algn="tl">
                    <a:srgbClr val="000000">
                      <a:alpha val="43137"/>
                    </a:srgbClr>
                  </a:outerShdw>
                </a:effectLst>
              </a:rPr>
              <a:t>Recognizing  Emotions </a:t>
            </a:r>
          </a:p>
          <a:p>
            <a:pPr algn="ctr">
              <a:buNone/>
            </a:pPr>
            <a:r>
              <a:rPr lang="en-US" sz="8000" b="1" dirty="0" smtClean="0">
                <a:effectLst>
                  <a:outerShdw blurRad="38100" dist="38100" dir="2700000" algn="tl">
                    <a:srgbClr val="000000">
                      <a:alpha val="43137"/>
                    </a:srgbClr>
                  </a:outerShdw>
                </a:effectLst>
              </a:rPr>
              <a:t>in Human Face</a:t>
            </a:r>
            <a:endParaRPr lang="en-US" sz="8000" b="1" dirty="0">
              <a:effectLst>
                <a:outerShdw blurRad="38100" dist="38100" dir="2700000" algn="tl">
                  <a:srgbClr val="000000">
                    <a:alpha val="43137"/>
                  </a:srgbClr>
                </a:outerShdw>
              </a:effectLst>
            </a:endParaRPr>
          </a:p>
        </p:txBody>
      </p:sp>
      <p:pic>
        <p:nvPicPr>
          <p:cNvPr id="4" name="Picture 2" descr="image006%20%5b%5d"/>
          <p:cNvPicPr>
            <a:picLocks noChangeAspect="1" noChangeArrowheads="1"/>
          </p:cNvPicPr>
          <p:nvPr/>
        </p:nvPicPr>
        <p:blipFill>
          <a:blip r:embed="rId2" cstate="print"/>
          <a:srcRect/>
          <a:stretch>
            <a:fillRect/>
          </a:stretch>
        </p:blipFill>
        <p:spPr bwMode="auto">
          <a:xfrm>
            <a:off x="3088950" y="2743200"/>
            <a:ext cx="6055050" cy="4114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3200400" cy="2316162"/>
          </a:xfrm>
        </p:spPr>
        <p:txBody>
          <a:bodyPr>
            <a:noAutofit/>
          </a:bodyPr>
          <a:lstStyle/>
          <a:p>
            <a:r>
              <a:rPr lang="en-US" sz="4800" b="1" dirty="0" smtClean="0">
                <a:solidFill>
                  <a:srgbClr val="FF0000"/>
                </a:solidFill>
                <a:effectLst>
                  <a:outerShdw blurRad="38100" dist="38100" dir="2700000" algn="tl">
                    <a:srgbClr val="000000">
                      <a:alpha val="43137"/>
                    </a:srgbClr>
                  </a:outerShdw>
                </a:effectLst>
              </a:rPr>
              <a:t>PCA + NN software of </a:t>
            </a:r>
            <a:r>
              <a:rPr lang="en-US" sz="4800" b="1" dirty="0" err="1" smtClean="0">
                <a:solidFill>
                  <a:srgbClr val="FF0000"/>
                </a:solidFill>
                <a:effectLst>
                  <a:outerShdw blurRad="38100" dist="38100" dir="2700000" algn="tl">
                    <a:srgbClr val="000000">
                      <a:alpha val="43137"/>
                    </a:srgbClr>
                  </a:outerShdw>
                </a:effectLst>
              </a:rPr>
              <a:t>Labunsky</a:t>
            </a:r>
            <a:endParaRPr lang="en-US" sz="4800" b="1" dirty="0">
              <a:solidFill>
                <a:srgbClr val="FF0000"/>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cstate="print"/>
          <a:srcRect l="12667" t="21333" r="56667" b="13867"/>
          <a:stretch>
            <a:fillRect/>
          </a:stretch>
        </p:blipFill>
        <p:spPr bwMode="auto">
          <a:xfrm>
            <a:off x="304800" y="14757"/>
            <a:ext cx="5181600" cy="6843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l="26000" t="19200" r="20000" b="11733"/>
          <a:stretch>
            <a:fillRect/>
          </a:stretch>
        </p:blipFill>
        <p:spPr bwMode="auto">
          <a:xfrm>
            <a:off x="0" y="-25249"/>
            <a:ext cx="8610600" cy="6883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l="26000" t="20267" r="20000" b="12800"/>
          <a:stretch>
            <a:fillRect/>
          </a:stretch>
        </p:blipFill>
        <p:spPr bwMode="auto">
          <a:xfrm>
            <a:off x="0" y="69415"/>
            <a:ext cx="8763000" cy="6788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normAutofit/>
          </a:bodyPr>
          <a:lstStyle/>
          <a:p>
            <a:pPr algn="ctr">
              <a:buNone/>
            </a:pPr>
            <a:r>
              <a:rPr lang="en-US" sz="9600" b="1" dirty="0" smtClean="0">
                <a:effectLst>
                  <a:outerShdw blurRad="38100" dist="38100" dir="2700000" algn="tl">
                    <a:srgbClr val="000000">
                      <a:alpha val="43137"/>
                    </a:srgbClr>
                  </a:outerShdw>
                </a:effectLst>
              </a:rPr>
              <a:t>Generating Emotional Motions</a:t>
            </a:r>
          </a:p>
        </p:txBody>
      </p:sp>
      <p:pic>
        <p:nvPicPr>
          <p:cNvPr id="4" name="Picture 2"/>
          <p:cNvPicPr>
            <a:picLocks noChangeAspect="1" noChangeArrowheads="1"/>
          </p:cNvPicPr>
          <p:nvPr/>
        </p:nvPicPr>
        <p:blipFill>
          <a:blip r:embed="rId2" cstate="print"/>
          <a:srcRect l="32000" t="16000" r="31333" b="64000"/>
          <a:stretch>
            <a:fillRect/>
          </a:stretch>
        </p:blipFill>
        <p:spPr bwMode="auto">
          <a:xfrm>
            <a:off x="1320547" y="4191000"/>
            <a:ext cx="7823453" cy="2667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9800" y="1600200"/>
            <a:ext cx="2667000" cy="4525963"/>
          </a:xfrm>
        </p:spPr>
        <p:txBody>
          <a:bodyPr>
            <a:normAutofit fontScale="85000" lnSpcReduction="10000"/>
          </a:bodyPr>
          <a:lstStyle/>
          <a:p>
            <a:r>
              <a:rPr lang="en-US" dirty="0" smtClean="0"/>
              <a:t>Spectral filtering</a:t>
            </a:r>
          </a:p>
          <a:p>
            <a:r>
              <a:rPr lang="en-US" dirty="0" smtClean="0"/>
              <a:t>Matched filters</a:t>
            </a:r>
          </a:p>
          <a:p>
            <a:r>
              <a:rPr lang="en-US" dirty="0" err="1" smtClean="0"/>
              <a:t>Hermite</a:t>
            </a:r>
            <a:r>
              <a:rPr lang="en-US" dirty="0" smtClean="0"/>
              <a:t> interpolation</a:t>
            </a:r>
          </a:p>
          <a:p>
            <a:r>
              <a:rPr lang="en-US" dirty="0" err="1" smtClean="0"/>
              <a:t>Spline</a:t>
            </a:r>
            <a:r>
              <a:rPr lang="en-US" dirty="0" smtClean="0"/>
              <a:t> Interpolation</a:t>
            </a:r>
          </a:p>
          <a:p>
            <a:r>
              <a:rPr lang="en-US" dirty="0" smtClean="0"/>
              <a:t>Wavelets</a:t>
            </a:r>
          </a:p>
          <a:p>
            <a:r>
              <a:rPr lang="en-US" dirty="0" smtClean="0"/>
              <a:t>Repetitions</a:t>
            </a:r>
          </a:p>
          <a:p>
            <a:r>
              <a:rPr lang="en-US" dirty="0" smtClean="0"/>
              <a:t>Mirrors</a:t>
            </a:r>
          </a:p>
          <a:p>
            <a:endParaRPr lang="en-US" dirty="0"/>
          </a:p>
        </p:txBody>
      </p:sp>
      <p:pic>
        <p:nvPicPr>
          <p:cNvPr id="3074" name="Picture 2"/>
          <p:cNvPicPr>
            <a:picLocks noChangeAspect="1" noChangeArrowheads="1"/>
          </p:cNvPicPr>
          <p:nvPr/>
        </p:nvPicPr>
        <p:blipFill>
          <a:blip r:embed="rId2" cstate="print"/>
          <a:srcRect l="32000" t="16000" r="31333" b="12800"/>
          <a:stretch>
            <a:fillRect/>
          </a:stretch>
        </p:blipFill>
        <p:spPr bwMode="auto">
          <a:xfrm>
            <a:off x="0" y="14629"/>
            <a:ext cx="5638800" cy="684337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651</Words>
  <Application>Microsoft Office PowerPoint</Application>
  <PresentationFormat>On-screen Show (4:3)</PresentationFormat>
  <Paragraphs>47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Emotion Recognition versus Emotion Generation</vt:lpstr>
      <vt:lpstr>Slide 4</vt:lpstr>
      <vt:lpstr>PCA + NN software of Labunsky</vt:lpstr>
      <vt:lpstr>Slide 6</vt:lpstr>
      <vt:lpstr>Slide 7</vt:lpstr>
      <vt:lpstr>Slide 8</vt:lpstr>
      <vt:lpstr>Slide 9</vt:lpstr>
      <vt:lpstr>Slide 10</vt:lpstr>
      <vt:lpstr> Editor of wwaveforms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New forms of life </vt:lpstr>
      <vt:lpstr>Slide 25</vt:lpstr>
      <vt:lpstr>Slide 26</vt:lpstr>
      <vt:lpstr>New forms of realism</vt:lpstr>
      <vt:lpstr>Michael Jackson Robot Head 2009</vt:lpstr>
      <vt:lpstr>Slide 29</vt:lpstr>
      <vt:lpstr>Slide 30</vt:lpstr>
      <vt:lpstr>Slide 31</vt:lpstr>
      <vt:lpstr>Slide 32</vt:lpstr>
      <vt:lpstr>Slide 33</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mperkows</dc:creator>
  <cp:lastModifiedBy>mperkows</cp:lastModifiedBy>
  <cp:revision>104</cp:revision>
  <dcterms:created xsi:type="dcterms:W3CDTF">2009-10-30T19:20:00Z</dcterms:created>
  <dcterms:modified xsi:type="dcterms:W3CDTF">2009-11-20T17:14:00Z</dcterms:modified>
</cp:coreProperties>
</file>